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6"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2D8A91-B9C5-4E39-B7E6-1A75F2234E5B}" type="datetimeFigureOut">
              <a:rPr lang="en-US" smtClean="0"/>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3198FD-C4B2-4DF6-BE65-4467B705F88F}" type="slidenum">
              <a:rPr lang="en-US" smtClean="0"/>
              <a:t>‹#›</a:t>
            </a:fld>
            <a:endParaRPr lang="en-US"/>
          </a:p>
        </p:txBody>
      </p:sp>
    </p:spTree>
    <p:extLst>
      <p:ext uri="{BB962C8B-B14F-4D97-AF65-F5344CB8AC3E}">
        <p14:creationId xmlns:p14="http://schemas.microsoft.com/office/powerpoint/2010/main" val="2038176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8000" dirty="0" smtClean="0"/>
              <a:t>Structure of the Organization</a:t>
            </a:r>
            <a:endParaRPr lang="en-US" sz="8000" dirty="0"/>
          </a:p>
        </p:txBody>
      </p:sp>
    </p:spTree>
    <p:extLst>
      <p:ext uri="{BB962C8B-B14F-4D97-AF65-F5344CB8AC3E}">
        <p14:creationId xmlns:p14="http://schemas.microsoft.com/office/powerpoint/2010/main" val="13769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TOP Management</a:t>
            </a:r>
            <a:endParaRPr lang="en-US" b="1" dirty="0"/>
          </a:p>
        </p:txBody>
      </p:sp>
      <p:sp>
        <p:nvSpPr>
          <p:cNvPr id="3" name="Content Placeholder 2"/>
          <p:cNvSpPr>
            <a:spLocks noGrp="1"/>
          </p:cNvSpPr>
          <p:nvPr>
            <p:ph idx="1"/>
          </p:nvPr>
        </p:nvSpPr>
        <p:spPr/>
        <p:txBody>
          <a:bodyPr>
            <a:noAutofit/>
          </a:bodyPr>
          <a:lstStyle/>
          <a:p>
            <a:pPr algn="just">
              <a:buNone/>
            </a:pPr>
            <a:r>
              <a:rPr lang="en-US" sz="2400" b="1" dirty="0"/>
              <a:t>The Top Level Management consists of the Board of Directors (BOD) and the Chief Executive Officer (CEO). The Chief Executive Officer is also called General Manager (GM) or Managing Director (MD) or President. The main role of the top level management is summarized as follows :-</a:t>
            </a:r>
          </a:p>
          <a:p>
            <a:pPr algn="just">
              <a:buNone/>
            </a:pPr>
            <a:endParaRPr lang="en-US" sz="2400" b="1" dirty="0"/>
          </a:p>
          <a:p>
            <a:pPr algn="just">
              <a:buNone/>
            </a:pPr>
            <a:r>
              <a:rPr lang="en-US" sz="2400" b="1" dirty="0"/>
              <a:t>The top level management determines the objectives, policies and plans of the </a:t>
            </a:r>
            <a:r>
              <a:rPr lang="en-US" sz="2400" b="1" dirty="0" smtClean="0"/>
              <a:t>organization. The </a:t>
            </a:r>
            <a:r>
              <a:rPr lang="en-US" sz="2400" b="1" dirty="0"/>
              <a:t>top level management does mostly the work of thinking, planning and deciding. </a:t>
            </a:r>
            <a:r>
              <a:rPr lang="en-US" sz="2400" b="1" dirty="0" smtClean="0"/>
              <a:t> They </a:t>
            </a:r>
            <a:r>
              <a:rPr lang="en-US" sz="2400" b="1" dirty="0"/>
              <a:t>spend more time in planning and organizing. </a:t>
            </a:r>
          </a:p>
          <a:p>
            <a:pPr algn="just"/>
            <a:endParaRPr lang="en-US" sz="2400" dirty="0"/>
          </a:p>
        </p:txBody>
      </p:sp>
    </p:spTree>
    <p:extLst>
      <p:ext uri="{BB962C8B-B14F-4D97-AF65-F5344CB8AC3E}">
        <p14:creationId xmlns:p14="http://schemas.microsoft.com/office/powerpoint/2010/main" val="2710400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just"/>
            <a:r>
              <a:rPr lang="en-US" dirty="0"/>
              <a:t>They prepare long-term plans of the </a:t>
            </a:r>
            <a:r>
              <a:rPr lang="en-US" dirty="0" smtClean="0"/>
              <a:t>organization. The </a:t>
            </a:r>
            <a:r>
              <a:rPr lang="en-US" dirty="0"/>
              <a:t>top level management has maximum authority and responsibility. They are the top or final authority in the organization. The success or failure of the  organization largely depends on their efficiency and decision making. </a:t>
            </a:r>
          </a:p>
          <a:p>
            <a:r>
              <a:rPr lang="en-US" dirty="0" smtClean="0"/>
              <a:t>They </a:t>
            </a:r>
            <a:r>
              <a:rPr lang="en-US" dirty="0"/>
              <a:t>require more conceptual skills and less technical Skills</a:t>
            </a:r>
          </a:p>
        </p:txBody>
      </p:sp>
    </p:spTree>
    <p:extLst>
      <p:ext uri="{BB962C8B-B14F-4D97-AF65-F5344CB8AC3E}">
        <p14:creationId xmlns:p14="http://schemas.microsoft.com/office/powerpoint/2010/main" val="1487005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Middle </a:t>
            </a:r>
            <a:r>
              <a:rPr lang="en-US" b="1" dirty="0"/>
              <a:t>Level Management</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a:t>The Middle Level Management consists of the Departmental Heads (HOD), </a:t>
            </a:r>
            <a:r>
              <a:rPr lang="en-US" dirty="0" smtClean="0"/>
              <a:t> Branch </a:t>
            </a:r>
            <a:r>
              <a:rPr lang="en-US" dirty="0"/>
              <a:t>Managers, and the Junior Executives. The Middle level Management is selected by the Top Level Management.</a:t>
            </a:r>
          </a:p>
          <a:p>
            <a:endParaRPr lang="en-US" dirty="0"/>
          </a:p>
          <a:p>
            <a:r>
              <a:rPr lang="en-US" dirty="0"/>
              <a:t>Middle level management emphasize more on following tasks :-</a:t>
            </a:r>
          </a:p>
          <a:p>
            <a:r>
              <a:rPr lang="en-US" dirty="0"/>
              <a:t>Middle level management gives recommendations (advice) to the top level management. </a:t>
            </a:r>
          </a:p>
          <a:p>
            <a:r>
              <a:rPr lang="en-US" dirty="0"/>
              <a:t>It executes (implements) the policies and plans which are made by the top level management. </a:t>
            </a:r>
          </a:p>
          <a:p>
            <a:endParaRPr lang="en-US" dirty="0"/>
          </a:p>
        </p:txBody>
      </p:sp>
    </p:spTree>
    <p:extLst>
      <p:ext uri="{BB962C8B-B14F-4D97-AF65-F5344CB8AC3E}">
        <p14:creationId xmlns:p14="http://schemas.microsoft.com/office/powerpoint/2010/main" val="282373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6781800" cy="4800600"/>
          </a:xfrm>
        </p:spPr>
        <p:txBody>
          <a:bodyPr>
            <a:normAutofit fontScale="62500" lnSpcReduction="20000"/>
          </a:bodyPr>
          <a:lstStyle/>
          <a:p>
            <a:r>
              <a:rPr lang="en-US" b="1" dirty="0" smtClean="0"/>
              <a:t>It co-ordinate the activities of all the departments. </a:t>
            </a:r>
          </a:p>
          <a:p>
            <a:endParaRPr lang="en-US" dirty="0" smtClean="0"/>
          </a:p>
          <a:p>
            <a:r>
              <a:rPr lang="en-US" b="1" dirty="0" smtClean="0"/>
              <a:t>They also have to communicate with the top level Management and the lower level management. </a:t>
            </a:r>
          </a:p>
          <a:p>
            <a:endParaRPr lang="en-US" dirty="0" smtClean="0"/>
          </a:p>
          <a:p>
            <a:r>
              <a:rPr lang="en-US" b="1" dirty="0" smtClean="0"/>
              <a:t>They spend more time in coordinating and communicating. </a:t>
            </a:r>
          </a:p>
          <a:p>
            <a:endParaRPr lang="en-US" dirty="0" smtClean="0"/>
          </a:p>
          <a:p>
            <a:r>
              <a:rPr lang="en-US" b="1" dirty="0" smtClean="0"/>
              <a:t>They prepare short-term plans of their departments which are generally made for 1 to 5 years.</a:t>
            </a:r>
          </a:p>
          <a:p>
            <a:endParaRPr lang="en-US" dirty="0" smtClean="0"/>
          </a:p>
          <a:p>
            <a:r>
              <a:rPr lang="en-US" b="1" dirty="0" smtClean="0"/>
              <a:t> The middle Level Management has limited authority and responsibility. They are intermediary between top and lower management.</a:t>
            </a:r>
          </a:p>
          <a:p>
            <a:endParaRPr lang="en-US" dirty="0" smtClean="0"/>
          </a:p>
          <a:p>
            <a:r>
              <a:rPr lang="en-US" b="1" dirty="0" smtClean="0"/>
              <a:t>Require more managerial and technical skills and less conceptual skills.</a:t>
            </a:r>
          </a:p>
          <a:p>
            <a:endParaRPr lang="en-US" dirty="0"/>
          </a:p>
        </p:txBody>
      </p:sp>
    </p:spTree>
    <p:extLst>
      <p:ext uri="{BB962C8B-B14F-4D97-AF65-F5344CB8AC3E}">
        <p14:creationId xmlns:p14="http://schemas.microsoft.com/office/powerpoint/2010/main" val="623291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THE LOWER LEVEL MANAGEMENT</a:t>
            </a:r>
            <a:br>
              <a:rPr lang="en-US" b="1" dirty="0"/>
            </a:br>
            <a:endParaRPr lang="en-US" b="1" dirty="0"/>
          </a:p>
        </p:txBody>
      </p:sp>
      <p:sp>
        <p:nvSpPr>
          <p:cNvPr id="3" name="Content Placeholder 2"/>
          <p:cNvSpPr>
            <a:spLocks noGrp="1"/>
          </p:cNvSpPr>
          <p:nvPr>
            <p:ph idx="1"/>
          </p:nvPr>
        </p:nvSpPr>
        <p:spPr>
          <a:xfrm>
            <a:off x="228600" y="990600"/>
            <a:ext cx="8001000" cy="4953000"/>
          </a:xfrm>
        </p:spPr>
        <p:txBody>
          <a:bodyPr>
            <a:normAutofit fontScale="55000" lnSpcReduction="20000"/>
          </a:bodyPr>
          <a:lstStyle/>
          <a:p>
            <a:pPr algn="just">
              <a:buNone/>
            </a:pPr>
            <a:endParaRPr lang="en-US" sz="1800" b="1" dirty="0" smtClean="0"/>
          </a:p>
          <a:p>
            <a:pPr algn="just">
              <a:buNone/>
            </a:pPr>
            <a:endParaRPr lang="en-US" sz="1800" b="1" dirty="0"/>
          </a:p>
          <a:p>
            <a:pPr algn="just">
              <a:buNone/>
            </a:pPr>
            <a:r>
              <a:rPr lang="en-US" sz="1800" b="1" dirty="0" smtClean="0"/>
              <a:t>	</a:t>
            </a:r>
            <a:r>
              <a:rPr lang="en-US" sz="4400" b="1" dirty="0" smtClean="0"/>
              <a:t>The lower level management consists of the Foremen and the Supervisors. They are selected by the middle level management. It is also called Operative / Supervisory level or First Line of Management.</a:t>
            </a:r>
          </a:p>
          <a:p>
            <a:pPr algn="just"/>
            <a:endParaRPr lang="en-US" sz="4400" dirty="0" smtClean="0"/>
          </a:p>
          <a:p>
            <a:pPr algn="just"/>
            <a:r>
              <a:rPr lang="en-US" sz="4400" b="1" dirty="0" smtClean="0"/>
              <a:t>The lower level management performs following activities :-</a:t>
            </a:r>
          </a:p>
          <a:p>
            <a:pPr algn="just"/>
            <a:endParaRPr lang="en-US" sz="4400" dirty="0" smtClean="0"/>
          </a:p>
          <a:p>
            <a:pPr algn="just"/>
            <a:r>
              <a:rPr lang="en-US" sz="4400" b="1" dirty="0" smtClean="0"/>
              <a:t>Lower level management directs the workers / employees. </a:t>
            </a:r>
          </a:p>
          <a:p>
            <a:pPr algn="just"/>
            <a:endParaRPr lang="en-US" sz="4400" dirty="0" smtClean="0"/>
          </a:p>
          <a:p>
            <a:pPr algn="just"/>
            <a:r>
              <a:rPr lang="en-US" sz="4400" b="1" dirty="0" smtClean="0"/>
              <a:t>It maintains a link between workers and the middle level management. </a:t>
            </a:r>
          </a:p>
          <a:p>
            <a:pPr algn="just"/>
            <a:endParaRPr lang="en-US" sz="4400" dirty="0" smtClean="0"/>
          </a:p>
        </p:txBody>
      </p:sp>
    </p:spTree>
    <p:extLst>
      <p:ext uri="{BB962C8B-B14F-4D97-AF65-F5344CB8AC3E}">
        <p14:creationId xmlns:p14="http://schemas.microsoft.com/office/powerpoint/2010/main" val="28689938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772400" cy="5486400"/>
          </a:xfrm>
        </p:spPr>
        <p:txBody>
          <a:bodyPr>
            <a:normAutofit fontScale="92500" lnSpcReduction="10000"/>
          </a:bodyPr>
          <a:lstStyle/>
          <a:p>
            <a:pPr algn="just">
              <a:buNone/>
            </a:pPr>
            <a:r>
              <a:rPr lang="en-US" sz="3500" b="1" dirty="0" smtClean="0"/>
              <a:t>	</a:t>
            </a:r>
            <a:r>
              <a:rPr lang="en-US" sz="3500" b="1" dirty="0" smtClean="0"/>
              <a:t>Lower </a:t>
            </a:r>
            <a:r>
              <a:rPr lang="en-US" sz="3500" b="1" dirty="0" smtClean="0"/>
              <a:t>level management informs the workers about the decisions which are taken by the management. </a:t>
            </a:r>
            <a:endParaRPr lang="en-US" sz="3500" b="1" dirty="0" smtClean="0"/>
          </a:p>
          <a:p>
            <a:pPr algn="just">
              <a:buNone/>
            </a:pPr>
            <a:r>
              <a:rPr lang="en-US" sz="3500" b="1" dirty="0" smtClean="0"/>
              <a:t>They </a:t>
            </a:r>
            <a:r>
              <a:rPr lang="en-US" sz="3500" b="1" dirty="0" smtClean="0"/>
              <a:t>also inform the management about the performance, difficulties, feelings, demands, etc., of the workers. </a:t>
            </a:r>
            <a:endParaRPr lang="en-US" sz="3500" b="1" dirty="0" smtClean="0"/>
          </a:p>
          <a:p>
            <a:pPr algn="just">
              <a:buNone/>
            </a:pPr>
            <a:endParaRPr lang="en-US" sz="3500" b="1" dirty="0" smtClean="0"/>
          </a:p>
          <a:p>
            <a:pPr algn="just"/>
            <a:r>
              <a:rPr lang="en-US" sz="3500" b="1" dirty="0" smtClean="0"/>
              <a:t>They </a:t>
            </a:r>
            <a:r>
              <a:rPr lang="en-US" sz="3500" b="1" dirty="0" smtClean="0"/>
              <a:t>spend more time in directing and controlling. </a:t>
            </a:r>
            <a:endParaRPr lang="en-US" sz="3500" b="1" dirty="0" smtClean="0"/>
          </a:p>
          <a:p>
            <a:pPr algn="just"/>
            <a:r>
              <a:rPr lang="en-US" sz="3600" b="1" dirty="0"/>
              <a:t>The lower level managers make daily, weekly and monthly plans. </a:t>
            </a:r>
          </a:p>
          <a:p>
            <a:pPr algn="just"/>
            <a:endParaRPr lang="en-US" sz="3500" b="1" dirty="0" smtClean="0"/>
          </a:p>
          <a:p>
            <a:pPr algn="just"/>
            <a:endParaRPr lang="en-US" sz="8000" dirty="0" smtClean="0"/>
          </a:p>
          <a:p>
            <a:pPr algn="just"/>
            <a:endParaRPr lang="en-US" dirty="0"/>
          </a:p>
        </p:txBody>
      </p:sp>
    </p:spTree>
    <p:extLst>
      <p:ext uri="{BB962C8B-B14F-4D97-AF65-F5344CB8AC3E}">
        <p14:creationId xmlns:p14="http://schemas.microsoft.com/office/powerpoint/2010/main" val="575264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685800"/>
            <a:ext cx="7239000" cy="4419600"/>
          </a:xfrm>
        </p:spPr>
        <p:txBody>
          <a:bodyPr>
            <a:normAutofit lnSpcReduction="10000"/>
          </a:bodyPr>
          <a:lstStyle/>
          <a:p>
            <a:pPr algn="just"/>
            <a:endParaRPr lang="en-US" sz="2800" dirty="0" smtClean="0"/>
          </a:p>
          <a:p>
            <a:pPr algn="just"/>
            <a:r>
              <a:rPr lang="en-US" sz="2800" b="1" dirty="0" smtClean="0"/>
              <a:t>They have limited authority but important responsibility of getting the work done from the workers. They regularly report and are directly responsible to the middle level management. </a:t>
            </a:r>
          </a:p>
          <a:p>
            <a:pPr algn="just"/>
            <a:endParaRPr lang="en-US" sz="2800" dirty="0" smtClean="0"/>
          </a:p>
          <a:p>
            <a:pPr algn="just"/>
            <a:r>
              <a:rPr lang="en-US" sz="2800" b="1" dirty="0" smtClean="0"/>
              <a:t>Along with the experience and basic management skills, they also require more technical and communication skills.</a:t>
            </a:r>
          </a:p>
          <a:p>
            <a:pPr algn="just"/>
            <a:endParaRPr lang="en-US" dirty="0" smtClean="0"/>
          </a:p>
          <a:p>
            <a:pPr algn="just"/>
            <a:endParaRPr lang="en-US" dirty="0"/>
          </a:p>
        </p:txBody>
      </p:sp>
    </p:spTree>
    <p:extLst>
      <p:ext uri="{BB962C8B-B14F-4D97-AF65-F5344CB8AC3E}">
        <p14:creationId xmlns:p14="http://schemas.microsoft.com/office/powerpoint/2010/main" val="2812520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Operative Employees</a:t>
            </a:r>
            <a:endParaRPr lang="en-US" b="1" dirty="0"/>
          </a:p>
        </p:txBody>
      </p:sp>
      <p:sp>
        <p:nvSpPr>
          <p:cNvPr id="3" name="Content Placeholder 2"/>
          <p:cNvSpPr>
            <a:spLocks noGrp="1"/>
          </p:cNvSpPr>
          <p:nvPr>
            <p:ph idx="1"/>
          </p:nvPr>
        </p:nvSpPr>
        <p:spPr/>
        <p:txBody>
          <a:bodyPr>
            <a:normAutofit/>
          </a:bodyPr>
          <a:lstStyle/>
          <a:p>
            <a:r>
              <a:rPr lang="en-US" sz="2800" dirty="0" smtClean="0"/>
              <a:t>At  the very lower level of  the organization are  operative employees – the workers or labor. All the people in the organization are  technically workers or employees  but the distinguishing factor  at this level of the organization  is that operative employees do not supervise other employees.</a:t>
            </a:r>
            <a:endParaRPr lang="en-US" sz="2800" dirty="0"/>
          </a:p>
        </p:txBody>
      </p:sp>
    </p:spTree>
    <p:extLst>
      <p:ext uri="{BB962C8B-B14F-4D97-AF65-F5344CB8AC3E}">
        <p14:creationId xmlns:p14="http://schemas.microsoft.com/office/powerpoint/2010/main" val="4294744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413</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TOP Management</vt:lpstr>
      <vt:lpstr>PowerPoint Presentation</vt:lpstr>
      <vt:lpstr>Middle Level Management</vt:lpstr>
      <vt:lpstr>PowerPoint Presentation</vt:lpstr>
      <vt:lpstr>THE LOWER LEVEL MANAGEMENT </vt:lpstr>
      <vt:lpstr>PowerPoint Presentation</vt:lpstr>
      <vt:lpstr>PowerPoint Presentation</vt:lpstr>
      <vt:lpstr>Operative Employees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ismail - [2010]</cp:lastModifiedBy>
  <cp:revision>1</cp:revision>
  <dcterms:created xsi:type="dcterms:W3CDTF">2006-08-16T00:00:00Z</dcterms:created>
  <dcterms:modified xsi:type="dcterms:W3CDTF">2020-04-07T06:57:23Z</dcterms:modified>
</cp:coreProperties>
</file>